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72" r:id="rId3"/>
    <p:sldMasterId id="2147483708" r:id="rId4"/>
  </p:sldMasterIdLst>
  <p:notesMasterIdLst>
    <p:notesMasterId r:id="rId28"/>
  </p:notesMasterIdLst>
  <p:sldIdLst>
    <p:sldId id="257" r:id="rId5"/>
    <p:sldId id="285" r:id="rId6"/>
    <p:sldId id="286" r:id="rId7"/>
    <p:sldId id="302" r:id="rId8"/>
    <p:sldId id="303" r:id="rId9"/>
    <p:sldId id="267" r:id="rId10"/>
    <p:sldId id="261" r:id="rId11"/>
    <p:sldId id="287" r:id="rId12"/>
    <p:sldId id="289" r:id="rId13"/>
    <p:sldId id="284" r:id="rId14"/>
    <p:sldId id="290" r:id="rId15"/>
    <p:sldId id="291" r:id="rId16"/>
    <p:sldId id="283" r:id="rId17"/>
    <p:sldId id="308" r:id="rId18"/>
    <p:sldId id="299" r:id="rId19"/>
    <p:sldId id="300" r:id="rId20"/>
    <p:sldId id="301" r:id="rId21"/>
    <p:sldId id="304" r:id="rId22"/>
    <p:sldId id="305" r:id="rId23"/>
    <p:sldId id="306" r:id="rId24"/>
    <p:sldId id="307" r:id="rId25"/>
    <p:sldId id="293" r:id="rId26"/>
    <p:sldId id="266" r:id="rId27"/>
  </p:sldIdLst>
  <p:sldSz cx="9144000" cy="6858000" type="screen4x3"/>
  <p:notesSz cx="6858000" cy="9144000"/>
  <p:embeddedFontLst>
    <p:embeddedFont>
      <p:font typeface="SutonnyMJ" pitchFamily="2" charset="0"/>
      <p:regular r:id="rId29"/>
      <p:bold r:id="rId30"/>
      <p:italic r:id="rId31"/>
      <p:boldItalic r:id="rId32"/>
    </p:embeddedFont>
    <p:embeddedFont>
      <p:font typeface="Wingdings 2" panose="05020102010507070707" pitchFamily="18" charset="2"/>
      <p:regular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Georgia" panose="02040502050405020303" pitchFamily="18" charset="0"/>
      <p:regular r:id="rId38"/>
      <p:bold r:id="rId39"/>
      <p:italic r:id="rId40"/>
      <p:boldItalic r:id="rId41"/>
    </p:embeddedFont>
    <p:embeddedFont>
      <p:font typeface="NikoshBAN" panose="02000000000000000000" pitchFamily="2" charset="0"/>
      <p:regular r:id="rId42"/>
    </p:embeddedFont>
    <p:embeddedFont>
      <p:font typeface="Franklin Gothic Book" panose="020B0503020102020204" pitchFamily="34" charset="0"/>
      <p:regular r:id="rId43"/>
      <p:italic r:id="rId4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  <a:srgbClr val="008000"/>
    <a:srgbClr val="FF33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6C7CDB-0EC3-4820-AC73-6F4E6BDFF351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364C7-BF11-4B43-9ED9-33B9856C75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67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6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659BF4EE-D4E5-4BA7-B721-82856452C3A8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C14B0780-5904-45F7-B0CA-C1149AA975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7364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E02C198D-FB7F-47C8-B142-954270036EDF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35E7529-1BD0-4F94-A421-04E04538C7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905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724BB63-FFF5-4277-916C-4CC7C3B228BD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06DE1B0-EA99-4124-9263-5D3187C63E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5310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466D9BC-3B61-47D2-A547-1BEC05986E2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7410311-B69F-438F-80B7-7D406B29F2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845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3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F9A97D1-8476-4324-A718-61A58115046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A9ED849F-737E-48D9-8EC1-8E663B8BD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6736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0F5F660-4139-4470-BC0D-D2CD94FFBA9B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3E8AEB5-F98B-4BF2-B50A-3CCC500CCC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19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CDBA2A4-E5D0-4DE3-946F-939C834295E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1DC6D009-9582-4684-89E7-436A3A34A3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58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DA574D1-8630-4988-A4A5-1E7E30B2C320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015905A4-A892-4C3A-A4F4-D1369B6AEC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68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9A9F3B0-E115-4BEC-964F-B390FFB9AC48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9F5A843F-B2E7-4744-9068-8C8BCA50A2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7930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506C876E-30C1-4193-8B65-1631BFDFBD8F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4E3CA55D-AA4C-490C-81DB-F6E0D7268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36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7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7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28E6DE9D-5E24-44F2-B1EB-4D7FD2B69802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 b="1">
                <a:latin typeface="SutonnyMJ" pitchFamily="2" charset="0"/>
                <a:cs typeface="Arial" charset="0"/>
              </a:defRPr>
            </a:lvl1pPr>
          </a:lstStyle>
          <a:p>
            <a:pPr>
              <a:defRPr/>
            </a:pPr>
            <a:fld id="{7948ED99-D608-45BB-8B2E-E2A3DB505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5951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70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96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271720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418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185291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70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96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060310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103" y="1575654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51895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53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62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69047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66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870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70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980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7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84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43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77168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84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6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6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43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775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4783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702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47"/>
            <a:ext cx="457200" cy="441325"/>
          </a:xfrm>
        </p:spPr>
        <p:txBody>
          <a:bodyPr/>
          <a:lstStyle/>
          <a:p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47"/>
            <a:ext cx="1447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54908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>
              <a:defRPr/>
            </a:pPr>
            <a:fld id="{8647D952-1AF2-447E-90A5-23C7DB600EE3}" type="datetimeFigureOut">
              <a:rPr lang="en-US"/>
              <a:pPr>
                <a:defRPr/>
              </a:pPr>
              <a:t>12/3/2024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8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8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NikoshBAN"/>
                <a:cs typeface="+mn-cs"/>
              </a:defRPr>
            </a:lvl1pPr>
          </a:lstStyle>
          <a:p>
            <a:pPr>
              <a:defRPr/>
            </a:pPr>
            <a:fld id="{90EC6E0F-FE39-4440-A346-1558E1B7F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28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NikoshBAN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46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431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 defTabSz="792419"/>
            <a:fld id="{1D8BD707-D9CF-40AE-B4C6-C98DA3205C09}" type="datetimeFigureOut">
              <a:rPr lang="en-US" smtClean="0"/>
              <a:pPr defTabSz="792419"/>
              <a:t>12/3/2024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 defTabSz="792419"/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 dirty="0">
              <a:solidFill>
                <a:prstClr val="black"/>
              </a:solidFill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pPr defTabSz="792419"/>
            <a:endParaRPr lang="en-US" sz="1600">
              <a:solidFill>
                <a:prstClr val="black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92419"/>
            <a:endParaRPr lang="en-US" sz="1600">
              <a:solidFill>
                <a:prstClr val="white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220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 defTabSz="792419"/>
            <a:fld id="{B6F15528-21DE-4FAA-801E-634DDDAF4B2B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 defTabSz="792419"/>
              <a:t>‹#›</a:t>
            </a:fld>
            <a:endParaRPr lang="en-US" dirty="0">
              <a:solidFill>
                <a:srgbClr val="8CADAE">
                  <a:shade val="75000"/>
                </a:srgbClr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191996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47521" y="304800"/>
            <a:ext cx="2342982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6600" b="1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6600" b="1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43301" y="5126167"/>
            <a:ext cx="1751423" cy="156966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</a:t>
            </a:r>
            <a:endParaRPr lang="bn-IN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bn-IN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bn-IN" sz="2400" b="1" dirty="0" smtClean="0">
                <a:ln w="11430"/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লালগোলাপ</a:t>
            </a:r>
            <a:r>
              <a:rPr lang="bn-IN" sz="2400" b="1" dirty="0">
                <a:ln w="11430"/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1430"/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</a:t>
            </a:r>
            <a:r>
              <a:rPr lang="en-US" sz="2400" b="1" dirty="0" smtClean="0">
                <a:ln w="11430"/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2400" b="1" dirty="0" smtClean="0">
                <a:ln w="11430"/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bn-IN" sz="2400" b="1" dirty="0" smtClean="0">
                <a:ln w="11430"/>
                <a:pattFill prst="pct80">
                  <a:fgClr>
                    <a:srgbClr val="FF0000"/>
                  </a:fgClr>
                  <a:bgClr>
                    <a:schemeClr val="bg1"/>
                  </a:bgClr>
                </a:patt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শুভেচ্ছা</a:t>
            </a:r>
            <a:endParaRPr lang="en-US" sz="2800" b="1" dirty="0">
              <a:ln w="11430"/>
              <a:pattFill prst="pct80">
                <a:fgClr>
                  <a:srgbClr val="FF0000"/>
                </a:fgClr>
                <a:bgClr>
                  <a:schemeClr val="bg1"/>
                </a:bgClr>
              </a:patt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18136" y="1546146"/>
            <a:ext cx="3292064" cy="5126570"/>
            <a:chOff x="2651536" y="1879620"/>
            <a:chExt cx="2643188" cy="4659746"/>
          </a:xfrm>
        </p:grpSpPr>
        <p:sp>
          <p:nvSpPr>
            <p:cNvPr id="9" name="Chord 8"/>
            <p:cNvSpPr/>
            <p:nvPr/>
          </p:nvSpPr>
          <p:spPr>
            <a:xfrm rot="17499673">
              <a:off x="3670787" y="4931390"/>
              <a:ext cx="1497122" cy="1718829"/>
            </a:xfrm>
            <a:prstGeom prst="chord">
              <a:avLst/>
            </a:prstGeom>
            <a:noFill/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endParaRPr lang="en-US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51536" y="1879620"/>
              <a:ext cx="2643188" cy="3805029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811" t="2294" r="33713" b="53669"/>
          <a:stretch/>
        </p:blipFill>
        <p:spPr>
          <a:xfrm>
            <a:off x="1022280" y="1368293"/>
            <a:ext cx="1797120" cy="4187461"/>
          </a:xfrm>
          <a:prstGeom prst="rect">
            <a:avLst/>
          </a:prstGeom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62287" y="1295400"/>
            <a:ext cx="168520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6" name="Group 35"/>
          <p:cNvGrpSpPr/>
          <p:nvPr/>
        </p:nvGrpSpPr>
        <p:grpSpPr>
          <a:xfrm>
            <a:off x="4387794" y="1368293"/>
            <a:ext cx="261375" cy="2484364"/>
            <a:chOff x="4371975" y="1524000"/>
            <a:chExt cx="390524" cy="2057400"/>
          </a:xfrm>
        </p:grpSpPr>
        <p:grpSp>
          <p:nvGrpSpPr>
            <p:cNvPr id="35" name="Group 34"/>
            <p:cNvGrpSpPr/>
            <p:nvPr/>
          </p:nvGrpSpPr>
          <p:grpSpPr>
            <a:xfrm>
              <a:off x="4391025" y="1524000"/>
              <a:ext cx="371474" cy="2057400"/>
              <a:chOff x="4391025" y="1524000"/>
              <a:chExt cx="371474" cy="2057400"/>
            </a:xfrm>
          </p:grpSpPr>
          <p:grpSp>
            <p:nvGrpSpPr>
              <p:cNvPr id="34" name="Group 33"/>
              <p:cNvGrpSpPr/>
              <p:nvPr/>
            </p:nvGrpSpPr>
            <p:grpSpPr>
              <a:xfrm>
                <a:off x="4391025" y="1524000"/>
                <a:ext cx="371474" cy="2057400"/>
                <a:chOff x="4391025" y="1524000"/>
                <a:chExt cx="371474" cy="2057400"/>
              </a:xfrm>
            </p:grpSpPr>
            <p:grpSp>
              <p:nvGrpSpPr>
                <p:cNvPr id="33" name="Group 32"/>
                <p:cNvGrpSpPr/>
                <p:nvPr/>
              </p:nvGrpSpPr>
              <p:grpSpPr>
                <a:xfrm>
                  <a:off x="4391025" y="1524000"/>
                  <a:ext cx="371474" cy="2057400"/>
                  <a:chOff x="4391025" y="1524000"/>
                  <a:chExt cx="371474" cy="2057400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4391025" y="1524000"/>
                    <a:ext cx="371474" cy="2057400"/>
                    <a:chOff x="4391025" y="1524000"/>
                    <a:chExt cx="371474" cy="2057400"/>
                  </a:xfrm>
                </p:grpSpPr>
                <p:grpSp>
                  <p:nvGrpSpPr>
                    <p:cNvPr id="30" name="Group 29"/>
                    <p:cNvGrpSpPr/>
                    <p:nvPr/>
                  </p:nvGrpSpPr>
                  <p:grpSpPr>
                    <a:xfrm>
                      <a:off x="4402138" y="1524000"/>
                      <a:ext cx="360361" cy="2057400"/>
                      <a:chOff x="4402138" y="1524000"/>
                      <a:chExt cx="360361" cy="2057400"/>
                    </a:xfrm>
                  </p:grpSpPr>
                  <p:grpSp>
                    <p:nvGrpSpPr>
                      <p:cNvPr id="29" name="Group 28"/>
                      <p:cNvGrpSpPr/>
                      <p:nvPr/>
                    </p:nvGrpSpPr>
                    <p:grpSpPr>
                      <a:xfrm>
                        <a:off x="4438650" y="1524000"/>
                        <a:ext cx="228600" cy="2057400"/>
                        <a:chOff x="4438650" y="1524000"/>
                        <a:chExt cx="228600" cy="2057400"/>
                      </a:xfrm>
                    </p:grpSpPr>
                    <p:grpSp>
                      <p:nvGrpSpPr>
                        <p:cNvPr id="23" name="Group 22"/>
                        <p:cNvGrpSpPr/>
                        <p:nvPr/>
                      </p:nvGrpSpPr>
                      <p:grpSpPr>
                        <a:xfrm>
                          <a:off x="4438650" y="1524000"/>
                          <a:ext cx="228600" cy="2057400"/>
                          <a:chOff x="4438650" y="1524000"/>
                          <a:chExt cx="228600" cy="2057400"/>
                        </a:xfrm>
                      </p:grpSpPr>
                      <p:cxnSp>
                        <p:nvCxnSpPr>
                          <p:cNvPr id="14" name="Straight Connector 13"/>
                          <p:cNvCxnSpPr/>
                          <p:nvPr/>
                        </p:nvCxnSpPr>
                        <p:spPr>
                          <a:xfrm>
                            <a:off x="4438650" y="1524000"/>
                            <a:ext cx="0" cy="2057400"/>
                          </a:xfrm>
                          <a:prstGeom prst="line">
                            <a:avLst/>
                          </a:prstGeom>
                          <a:ln w="57150"/>
                        </p:spPr>
                        <p:style>
                          <a:lnRef idx="3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  <p:cxnSp>
                        <p:nvCxnSpPr>
                          <p:cNvPr id="19" name="Straight Connector 18"/>
                          <p:cNvCxnSpPr/>
                          <p:nvPr/>
                        </p:nvCxnSpPr>
                        <p:spPr>
                          <a:xfrm flipH="1">
                            <a:off x="4438650" y="1524000"/>
                            <a:ext cx="228600" cy="228600"/>
                          </a:xfrm>
                          <a:prstGeom prst="line">
                            <a:avLst/>
                          </a:prstGeom>
                        </p:spPr>
                        <p:style>
                          <a:lnRef idx="3">
                            <a:schemeClr val="accent1"/>
                          </a:lnRef>
                          <a:fillRef idx="0">
                            <a:schemeClr val="accent1"/>
                          </a:fillRef>
                          <a:effectRef idx="2">
                            <a:schemeClr val="accent1"/>
                          </a:effectRef>
                          <a:fontRef idx="minor">
                            <a:schemeClr val="tx1"/>
                          </a:fontRef>
                        </p:style>
                      </p:cxnSp>
                    </p:grpSp>
                    <p:cxnSp>
                      <p:nvCxnSpPr>
                        <p:cNvPr id="25" name="Straight Connector 24"/>
                        <p:cNvCxnSpPr/>
                        <p:nvPr/>
                      </p:nvCxnSpPr>
                      <p:spPr>
                        <a:xfrm flipH="1">
                          <a:off x="4476750" y="1771650"/>
                          <a:ext cx="171450" cy="190500"/>
                        </a:xfrm>
                        <a:prstGeom prst="line">
                          <a:avLst/>
                        </a:prstGeom>
                      </p:spPr>
                      <p:style>
                        <a:lnRef idx="3">
                          <a:schemeClr val="accent1"/>
                        </a:lnRef>
                        <a:fillRef idx="0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tx1"/>
                        </a:fontRef>
                      </p:style>
                    </p:cxnSp>
                  </p:grpSp>
                  <p:pic>
                    <p:nvPicPr>
                      <p:cNvPr id="10267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 flipV="1">
                        <a:off x="4402138" y="1898650"/>
                        <a:ext cx="360361" cy="36036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grpSp>
                <p:pic>
                  <p:nvPicPr>
                    <p:cNvPr id="10268" name="Picture 28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5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391025" y="2151063"/>
                      <a:ext cx="360363" cy="36512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</p:pic>
              </p:grpSp>
              <p:pic>
                <p:nvPicPr>
                  <p:cNvPr id="10269" name="Picture 29"/>
                  <p:cNvPicPr>
                    <a:picLocks noChangeAspect="1" noChangeArrowheads="1"/>
                  </p:cNvPicPr>
                  <p:nvPr/>
                </p:nvPicPr>
                <p:blipFill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91025" y="2398713"/>
                    <a:ext cx="360363" cy="36512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</p:pic>
            </p:grpSp>
            <p:pic>
              <p:nvPicPr>
                <p:cNvPr id="10270" name="Picture 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391025" y="2646363"/>
                  <a:ext cx="360363" cy="3651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0271" name="Picture 3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91025" y="2894013"/>
                <a:ext cx="360363" cy="365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10272" name="Picture 3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71975" y="3122613"/>
              <a:ext cx="3603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0273" name="Picture 3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1480">
            <a:off x="1832517" y="1327292"/>
            <a:ext cx="2626592" cy="58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1" name="Group 50"/>
          <p:cNvGrpSpPr/>
          <p:nvPr/>
        </p:nvGrpSpPr>
        <p:grpSpPr>
          <a:xfrm>
            <a:off x="2076450" y="1701955"/>
            <a:ext cx="2381694" cy="181871"/>
            <a:chOff x="2076450" y="1701955"/>
            <a:chExt cx="2381694" cy="181871"/>
          </a:xfrm>
        </p:grpSpPr>
        <p:cxnSp>
          <p:nvCxnSpPr>
            <p:cNvPr id="48" name="Straight Connector 47"/>
            <p:cNvCxnSpPr/>
            <p:nvPr/>
          </p:nvCxnSpPr>
          <p:spPr>
            <a:xfrm flipV="1">
              <a:off x="2076450" y="1705437"/>
              <a:ext cx="2381694" cy="76678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0" name="Isosceles Triangle 49"/>
            <p:cNvSpPr/>
            <p:nvPr/>
          </p:nvSpPr>
          <p:spPr>
            <a:xfrm rot="15930775">
              <a:off x="2500361" y="1748905"/>
              <a:ext cx="181871" cy="87972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53" name="Straight Connector 52"/>
          <p:cNvCxnSpPr/>
          <p:nvPr/>
        </p:nvCxnSpPr>
        <p:spPr>
          <a:xfrm flipV="1">
            <a:off x="4515294" y="1449163"/>
            <a:ext cx="2389593" cy="256274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60" name="Group 59"/>
          <p:cNvGrpSpPr/>
          <p:nvPr/>
        </p:nvGrpSpPr>
        <p:grpSpPr>
          <a:xfrm>
            <a:off x="2152650" y="3442910"/>
            <a:ext cx="2311344" cy="1738690"/>
            <a:chOff x="2152650" y="3442910"/>
            <a:chExt cx="2311344" cy="1738690"/>
          </a:xfrm>
        </p:grpSpPr>
        <p:cxnSp>
          <p:nvCxnSpPr>
            <p:cNvPr id="56" name="Straight Connector 55"/>
            <p:cNvCxnSpPr/>
            <p:nvPr/>
          </p:nvCxnSpPr>
          <p:spPr>
            <a:xfrm flipV="1">
              <a:off x="2152650" y="3442910"/>
              <a:ext cx="2311344" cy="173869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59" name="Isosceles Triangle 58"/>
            <p:cNvSpPr/>
            <p:nvPr/>
          </p:nvSpPr>
          <p:spPr>
            <a:xfrm rot="2857621">
              <a:off x="3432582" y="4018679"/>
              <a:ext cx="249978" cy="240433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276" name="Group 10275"/>
          <p:cNvGrpSpPr/>
          <p:nvPr/>
        </p:nvGrpSpPr>
        <p:grpSpPr>
          <a:xfrm>
            <a:off x="2019300" y="1791739"/>
            <a:ext cx="2450988" cy="1708320"/>
            <a:chOff x="2019300" y="1791739"/>
            <a:chExt cx="2450988" cy="1708320"/>
          </a:xfrm>
        </p:grpSpPr>
        <p:cxnSp>
          <p:nvCxnSpPr>
            <p:cNvPr id="62" name="Straight Connector 61"/>
            <p:cNvCxnSpPr/>
            <p:nvPr/>
          </p:nvCxnSpPr>
          <p:spPr>
            <a:xfrm>
              <a:off x="2019300" y="1791739"/>
              <a:ext cx="2450988" cy="1708320"/>
            </a:xfrm>
            <a:prstGeom prst="lin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0241" name="Isosceles Triangle 10240"/>
            <p:cNvSpPr/>
            <p:nvPr/>
          </p:nvSpPr>
          <p:spPr>
            <a:xfrm rot="18417914">
              <a:off x="3072476" y="2492751"/>
              <a:ext cx="186611" cy="21635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10278" name="Straight Connector 10277"/>
          <p:cNvCxnSpPr/>
          <p:nvPr/>
        </p:nvCxnSpPr>
        <p:spPr>
          <a:xfrm>
            <a:off x="4387794" y="3442909"/>
            <a:ext cx="2241606" cy="1338641"/>
          </a:xfrm>
          <a:prstGeom prst="line">
            <a:avLst/>
          </a:prstGeom>
          <a:ln>
            <a:prstDash val="dash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572909" y="290215"/>
            <a:ext cx="21525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NikoshBAN"/>
              </a:rPr>
              <a:t>সমতল</a:t>
            </a:r>
            <a:r>
              <a:rPr lang="en-US" sz="2400" b="1" dirty="0" smtClean="0">
                <a:solidFill>
                  <a:prstClr val="black"/>
                </a:solidFill>
                <a:latin typeface="NikoshBAN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NikoshBAN"/>
              </a:rPr>
              <a:t>দর্পণ</a:t>
            </a:r>
            <a:endParaRPr lang="en-US" sz="2400" b="1" dirty="0">
              <a:solidFill>
                <a:prstClr val="black"/>
              </a:solidFill>
              <a:latin typeface="NikoshBAN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22262" y="742949"/>
            <a:ext cx="387837" cy="487329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93770" y="325697"/>
            <a:ext cx="1543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695451" y="876299"/>
            <a:ext cx="339689" cy="449231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10301" y="265509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অবাস্তব প্রতিবিম্ব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7911764">
            <a:off x="6995091" y="887020"/>
            <a:ext cx="533400" cy="38168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1063" y="5339655"/>
            <a:ext cx="8896350" cy="138499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 বস্তু থেকে আগত আলোক রশ্মি গুচ্ছ দর্পণে প্রতিফলনের  পর প্রকৃত মিলন হয় না, </a:t>
            </a:r>
            <a:r>
              <a:rPr lang="bn-IN" sz="28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প্রতিফলিত রশ্মিগুচ্ছ দর্পণের </a:t>
            </a:r>
            <a:r>
              <a:rPr lang="bn-IN" sz="28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পেছন থেকে আসছে বলে মনে হয়। এর ফলে যে প্রতিবিম্ব সৃষ্টি হয় তাকে অবাস্তব প্রতিবিম্ব বলে। </a:t>
            </a:r>
            <a:endParaRPr lang="en-US" sz="28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7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0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000"/>
                            </p:stCondLst>
                            <p:childTnLst>
                              <p:par>
                                <p:cTn id="3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0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10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 animBg="1"/>
      <p:bldP spid="7" grpId="0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0"/>
            <a:ext cx="9296401" cy="6858000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 rot="8112098">
            <a:off x="1269607" y="1355821"/>
            <a:ext cx="1266877" cy="611156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91" y="576627"/>
            <a:ext cx="306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এটিকে কী বলে ? </a:t>
            </a:r>
            <a:endParaRPr lang="en-US" sz="36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57298" y="562704"/>
            <a:ext cx="42931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এটিকে </a:t>
            </a:r>
            <a:r>
              <a:rPr lang="bn-IN" sz="36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বাস্তব প্রতিবিম্ব </a:t>
            </a:r>
            <a:r>
              <a:rPr lang="bn-IN" sz="36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বলে। </a:t>
            </a:r>
            <a:endParaRPr lang="en-US" sz="36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7151" y="5580965"/>
            <a:ext cx="5550461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চিত্রঃ উত্তল লেন্সে সৃষ্ট বাস্তব প্রতিবিম্ব।</a:t>
            </a:r>
            <a:r>
              <a:rPr lang="bn-IN" dirty="0" smtClean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108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53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/>
      <p:bldP spid="5" grpId="1"/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76750" y="781050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লেন্স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97473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লক্ষ্য বস্তু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5600" y="1902941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বাস্তব প্রতিবিম্ব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own Arrow 6"/>
          <p:cNvSpPr/>
          <p:nvPr/>
        </p:nvSpPr>
        <p:spPr>
          <a:xfrm rot="20643061">
            <a:off x="1427121" y="1650051"/>
            <a:ext cx="439601" cy="642321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6925" y="1427381"/>
            <a:ext cx="5175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2680">
            <a:off x="7810500" y="2511177"/>
            <a:ext cx="5175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562100" y="5257799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চিত্রঃ লেন্সে বাস্তব প্রতিবিম্ব সৃষ্টির কৌশল।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8800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11C3_01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057400"/>
            <a:ext cx="6810375" cy="2609850"/>
          </a:xfrm>
          <a:prstGeom prst="rect">
            <a:avLst/>
          </a:prstGeom>
        </p:spPr>
      </p:pic>
      <p:pic>
        <p:nvPicPr>
          <p:cNvPr id="3" name="Picture 2" descr="candle-03.jpg"/>
          <p:cNvPicPr>
            <a:picLocks noChangeAspect="1"/>
          </p:cNvPicPr>
          <p:nvPr/>
        </p:nvPicPr>
        <p:blipFill>
          <a:blip r:embed="rId3" cstate="print"/>
          <a:srcRect l="41049" t="17833" r="43443"/>
          <a:stretch>
            <a:fillRect/>
          </a:stretch>
        </p:blipFill>
        <p:spPr>
          <a:xfrm>
            <a:off x="1690468" y="2514600"/>
            <a:ext cx="259590" cy="914676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842868" y="2404404"/>
            <a:ext cx="2998772" cy="244424"/>
            <a:chOff x="1564978" y="2500532"/>
            <a:chExt cx="2854622" cy="190500"/>
          </a:xfrm>
        </p:grpSpPr>
        <p:cxnSp>
          <p:nvCxnSpPr>
            <p:cNvPr id="5" name="Straight Connector 4"/>
            <p:cNvCxnSpPr/>
            <p:nvPr/>
          </p:nvCxnSpPr>
          <p:spPr>
            <a:xfrm flipV="1">
              <a:off x="1564978" y="2604868"/>
              <a:ext cx="2854622" cy="79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Isosceles Triangle 8"/>
            <p:cNvSpPr/>
            <p:nvPr/>
          </p:nvSpPr>
          <p:spPr>
            <a:xfrm rot="5400000">
              <a:off x="2933700" y="2538632"/>
              <a:ext cx="190500" cy="11430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1676400" y="3310596"/>
            <a:ext cx="6934200" cy="211457"/>
            <a:chOff x="1438428" y="3384662"/>
            <a:chExt cx="6934200" cy="211457"/>
          </a:xfrm>
        </p:grpSpPr>
        <p:grpSp>
          <p:nvGrpSpPr>
            <p:cNvPr id="19" name="Group 18"/>
            <p:cNvGrpSpPr/>
            <p:nvPr/>
          </p:nvGrpSpPr>
          <p:grpSpPr>
            <a:xfrm>
              <a:off x="1438428" y="3400864"/>
              <a:ext cx="6934200" cy="190500"/>
              <a:chOff x="1438428" y="3400864"/>
              <a:chExt cx="6934200" cy="190500"/>
            </a:xfrm>
          </p:grpSpPr>
          <p:cxnSp>
            <p:nvCxnSpPr>
              <p:cNvPr id="12" name="Straight Connector 11"/>
              <p:cNvCxnSpPr/>
              <p:nvPr/>
            </p:nvCxnSpPr>
            <p:spPr>
              <a:xfrm flipV="1">
                <a:off x="1438428" y="3491132"/>
                <a:ext cx="6934200" cy="586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Isosceles Triangle 16"/>
              <p:cNvSpPr/>
              <p:nvPr/>
            </p:nvSpPr>
            <p:spPr>
              <a:xfrm rot="5400000">
                <a:off x="2933700" y="3438964"/>
                <a:ext cx="190500" cy="114300"/>
              </a:xfrm>
              <a:prstGeom prst="triangl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Isosceles Triangle 23"/>
            <p:cNvSpPr/>
            <p:nvPr/>
          </p:nvSpPr>
          <p:spPr>
            <a:xfrm rot="5238799">
              <a:off x="5758259" y="3408402"/>
              <a:ext cx="211457" cy="163978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25" descr="candle-03.jpg"/>
          <p:cNvPicPr>
            <a:picLocks noChangeAspect="1"/>
          </p:cNvPicPr>
          <p:nvPr/>
        </p:nvPicPr>
        <p:blipFill>
          <a:blip r:embed="rId4" cstate="print"/>
          <a:srcRect l="41049" t="17833" r="43443"/>
          <a:stretch>
            <a:fillRect/>
          </a:stretch>
        </p:blipFill>
        <p:spPr>
          <a:xfrm rot="10800000">
            <a:off x="8229600" y="3429000"/>
            <a:ext cx="381000" cy="1143000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4814668" y="2528668"/>
            <a:ext cx="3505200" cy="1981200"/>
            <a:chOff x="4800691" y="2486237"/>
            <a:chExt cx="3482532" cy="2013552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4800691" y="2486237"/>
              <a:ext cx="3482532" cy="201355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Isosceles Triangle 28"/>
            <p:cNvSpPr/>
            <p:nvPr/>
          </p:nvSpPr>
          <p:spPr>
            <a:xfrm rot="6481716">
              <a:off x="6970988" y="3726575"/>
              <a:ext cx="205017" cy="156141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910860" y="2528668"/>
            <a:ext cx="6394940" cy="1967132"/>
            <a:chOff x="1910860" y="2528668"/>
            <a:chExt cx="6394940" cy="1967132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1910860" y="2528668"/>
              <a:ext cx="6394940" cy="196713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Isosceles Triangle 43"/>
            <p:cNvSpPr/>
            <p:nvPr/>
          </p:nvSpPr>
          <p:spPr>
            <a:xfrm rot="6776029">
              <a:off x="3188981" y="2884049"/>
              <a:ext cx="275522" cy="1577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Isosceles Triangle 44"/>
            <p:cNvSpPr/>
            <p:nvPr/>
          </p:nvSpPr>
          <p:spPr>
            <a:xfrm rot="6776029">
              <a:off x="6465583" y="3894577"/>
              <a:ext cx="275522" cy="157796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860728" y="1054385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লক্ষ্যবস্তু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4820524">
            <a:off x="1273728" y="1677769"/>
            <a:ext cx="774200" cy="532320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ight Arrow 30"/>
          <p:cNvSpPr/>
          <p:nvPr/>
        </p:nvSpPr>
        <p:spPr>
          <a:xfrm rot="4820524">
            <a:off x="4346496" y="1428773"/>
            <a:ext cx="764553" cy="561703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4193940" y="792776"/>
            <a:ext cx="129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লেন্স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ight Arrow 33"/>
          <p:cNvSpPr/>
          <p:nvPr/>
        </p:nvSpPr>
        <p:spPr>
          <a:xfrm rot="4820524">
            <a:off x="7842208" y="2556248"/>
            <a:ext cx="766586" cy="556889"/>
          </a:xfrm>
          <a:prstGeom prst="rightArrow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/>
          <p:cNvSpPr txBox="1"/>
          <p:nvPr/>
        </p:nvSpPr>
        <p:spPr>
          <a:xfrm>
            <a:off x="6530052" y="1902862"/>
            <a:ext cx="25741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বাস্তব প্রতিবিম্ব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5250" y="4756031"/>
            <a:ext cx="8951836" cy="175432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 বস্তু থেকে আগত আলোক রশ্মি গুচ্ছ লেন্সে প্রতিসরণের পর প্রকৃত মিলনের ফলে যে প্রতিবিম্ব সৃষ্টি হয় তাকে বাস্তব প্রতিবিম্ব বলে।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 animBg="1"/>
      <p:bldP spid="31" grpId="0" animBg="1"/>
      <p:bldP spid="33" grpId="0"/>
      <p:bldP spid="34" grpId="0" animBg="1"/>
      <p:bldP spid="35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55730" y="61911"/>
            <a:ext cx="569595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b="1" u="sng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চিত্রগুলো দেখ এবং উত্তর দাও </a:t>
            </a:r>
            <a:endParaRPr lang="en-US" sz="4800" b="1" u="sng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4654" y="1278878"/>
            <a:ext cx="51054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b="1" dirty="0" smtClean="0">
                <a:solidFill>
                  <a:prstClr val="black"/>
                </a:solidFill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 কাকে বলে ?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un 5"/>
          <p:cNvSpPr/>
          <p:nvPr/>
        </p:nvSpPr>
        <p:spPr>
          <a:xfrm>
            <a:off x="5625004" y="477410"/>
            <a:ext cx="3429000" cy="2620105"/>
          </a:xfrm>
          <a:prstGeom prst="su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</a:t>
            </a:r>
          </a:p>
          <a:p>
            <a:pPr algn="ctr"/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 কর 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724400"/>
            <a:ext cx="9144000" cy="175432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কোনো দর্পণের বা লেন্সের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সামনে কোনো বস্তু রাখলে সেই বস্তু থেকে  দর্পণে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 লেন্সে আলোর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নিয়মিত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প্রতিফলন বা প্রতিসরনের  ফলে ঐ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বস্তুর যে প্রতিকৃতি 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সৃষ্টি হয়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তাকে প্রতিবিম্ব বলে।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0" t="20994" r="3289" b="25182"/>
          <a:stretch/>
        </p:blipFill>
        <p:spPr bwMode="auto">
          <a:xfrm>
            <a:off x="3230880" y="2259315"/>
            <a:ext cx="293434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61" t="14779" r="16516" b="17853"/>
          <a:stretch/>
        </p:blipFill>
        <p:spPr bwMode="auto">
          <a:xfrm>
            <a:off x="124906" y="2362200"/>
            <a:ext cx="2661648" cy="1762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74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3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1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6" grpId="0" animBg="1"/>
      <p:bldP spid="6" grpId="1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47650"/>
            <a:ext cx="5924551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b="1" u="sng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চিত্র গুলো দেখ এবং উত্তর দাও </a:t>
            </a:r>
            <a:endParaRPr lang="en-US" sz="4800" b="1" u="sng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1" y="1295400"/>
            <a:ext cx="53340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 কত প্রকার ও কী কী ?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un 7"/>
          <p:cNvSpPr/>
          <p:nvPr/>
        </p:nvSpPr>
        <p:spPr>
          <a:xfrm>
            <a:off x="5695951" y="1031974"/>
            <a:ext cx="3352800" cy="2935069"/>
          </a:xfrm>
          <a:prstGeom prst="su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</a:t>
            </a:r>
          </a:p>
          <a:p>
            <a:pPr algn="ctr"/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ক্লিক কর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Down Arrow Callout 9"/>
          <p:cNvSpPr/>
          <p:nvPr/>
        </p:nvSpPr>
        <p:spPr>
          <a:xfrm>
            <a:off x="1152525" y="4230469"/>
            <a:ext cx="3238500" cy="1066800"/>
          </a:xfrm>
          <a:prstGeom prst="downArrowCallout">
            <a:avLst/>
          </a:prstGeom>
          <a:blipFill>
            <a:blip r:embed="rId2"/>
            <a:tile tx="0" ty="0" sx="100000" sy="100000" flip="none" algn="tl"/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প্রতিবিম্ব দুই প্রকারঃ 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09850" y="5297269"/>
            <a:ext cx="3164463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বাস্তব প্রতিবিম্ব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590800" y="5943600"/>
            <a:ext cx="3145413" cy="646331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/>
            <a:r>
              <a:rPr lang="bn-IN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অবাস্তব </a:t>
            </a:r>
            <a:r>
              <a:rPr lang="bn-IN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প্রতিবিম্ব 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2266026"/>
            <a:ext cx="2663825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641" y="2266026"/>
            <a:ext cx="2352936" cy="1567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32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8" grpId="1" animBg="1"/>
      <p:bldP spid="10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65896"/>
            <a:ext cx="581025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b="1" u="sng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চিত্র গুলো দেখ এবং উত্তর দাও </a:t>
            </a:r>
            <a:endParaRPr lang="en-US" sz="4800" b="1" u="sng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1295400"/>
            <a:ext cx="66294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b="1" dirty="0" smtClean="0">
                <a:solidFill>
                  <a:prstClr val="black"/>
                </a:solidFill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বাস্তব প্রতিবিম্ব বলতে কী বুঝায় ?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941731"/>
            <a:ext cx="5695156" cy="3999309"/>
          </a:xfrm>
          <a:prstGeom prst="rect">
            <a:avLst/>
          </a:prstGeom>
        </p:spPr>
      </p:pic>
      <p:sp>
        <p:nvSpPr>
          <p:cNvPr id="10" name="Sun 9"/>
          <p:cNvSpPr/>
          <p:nvPr/>
        </p:nvSpPr>
        <p:spPr>
          <a:xfrm>
            <a:off x="5791200" y="697466"/>
            <a:ext cx="3352800" cy="2929770"/>
          </a:xfrm>
          <a:prstGeom prst="su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ক্লিক কর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750" y="2679319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লক্ষবস্তু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248150" y="3195665"/>
            <a:ext cx="2552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বাস্তব প্রতিবিম্ব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4800600"/>
            <a:ext cx="8686800" cy="175432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লক্ষ্য বস্তু থেকে আগত আলোক রশ্মি গুচ্ছ লেন্সে প্রতিসরণের পর প্রকৃত মিলনের ফলে যে প্রতিবিম্ব সৃষ্টি হয় তাকে বাস্তব প্রতিবিম্ব বলে।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01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1"/>
      <p:bldP spid="5" grpId="0"/>
      <p:bldP spid="10" grpId="0" animBg="1"/>
      <p:bldP spid="12" grpId="0"/>
      <p:bldP spid="1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7960" y="37294"/>
            <a:ext cx="61722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b="1" u="sng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চিত্র গুলো দেখ এবং উত্তর দাও </a:t>
            </a:r>
            <a:endParaRPr lang="en-US" sz="4800" b="1" u="sng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700" y="1091526"/>
            <a:ext cx="5553075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অবাস্তব প্রতিবিম্ব বলতে কী বুঝায় ?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Sun 9"/>
          <p:cNvSpPr/>
          <p:nvPr/>
        </p:nvSpPr>
        <p:spPr>
          <a:xfrm>
            <a:off x="5657850" y="446030"/>
            <a:ext cx="3352800" cy="2929770"/>
          </a:xfrm>
          <a:prstGeom prst="sun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এখানে ক্লিক কর </a:t>
            </a:r>
            <a:endParaRPr lang="en-U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4" t="15995" r="16249" b="19722"/>
          <a:stretch/>
        </p:blipFill>
        <p:spPr>
          <a:xfrm>
            <a:off x="962024" y="1910915"/>
            <a:ext cx="4438650" cy="298602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 rot="16200000">
            <a:off x="168612" y="2898441"/>
            <a:ext cx="118814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লক্ষবস্তু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 rot="16200000">
            <a:off x="4344308" y="2947413"/>
            <a:ext cx="25699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অবাস্তব প্রতিবিম্ব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76200" y="4876800"/>
            <a:ext cx="8991600" cy="175432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/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 বস্তু থেকে আগত আলোক রশ্মি গুচ্ছ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দর্পণে প্রতিফলনের 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পর প্রকৃত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মিলন হয় না, দর্পণের পেছন থেকে আসছে বলে মনে হয়। এর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ফলে যে প্রতিবিম্ব সৃষ্টি হয় তাকে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অবাস্তব </a:t>
            </a:r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 বলে।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772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32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animBg="1"/>
      <p:bldP spid="6" grpId="0"/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52012" y="381000"/>
            <a:ext cx="29718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u="sng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u="sng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487269"/>
            <a:ext cx="912495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১ম দলঃ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নিচের সমতল দর্পণে সৃষ্ট প্রতিবিম্বের বৈশিষ্ট্য গুলি লেখ।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71014"/>
            <a:ext cx="7239000" cy="4686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945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235803"/>
            <a:ext cx="29718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u="sng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u="sng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1101477"/>
            <a:ext cx="8610600" cy="1200329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IN" sz="3600" b="1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২য় দলঃ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নিচের সমতল দর্পণে অবাস্তব প্রতিবিম্ব সৃষ্টির কৌশল ব্যাখ্যা কর।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18" y="2301806"/>
            <a:ext cx="6428363" cy="4556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194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524250" y="266700"/>
            <a:ext cx="1828800" cy="76944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bn-IN" sz="40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u="sng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u="sng" dirty="0" smtClean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User.TTTC\Desktop\M.Habibur Rahman-28\HABIB 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9687" y="1143000"/>
            <a:ext cx="3113314" cy="3632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399" y="1143000"/>
            <a:ext cx="5344887" cy="3785652"/>
          </a:xfrm>
          <a:prstGeom prst="rect">
            <a:avLst/>
          </a:prstGeom>
          <a:noFill/>
          <a:ln w="38100">
            <a:solidFill>
              <a:srgbClr val="66FF33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>
              <a:defRPr/>
            </a:pPr>
            <a:r>
              <a:rPr lang="bn-IN" sz="3600" dirty="0">
                <a:solidFill>
                  <a:prstClr val="black"/>
                </a:solidFill>
              </a:rPr>
              <a:t>  </a:t>
            </a:r>
            <a:r>
              <a:rPr lang="en-US" sz="3600" dirty="0">
                <a:solidFill>
                  <a:prstClr val="black"/>
                </a:solidFill>
                <a:cs typeface="Arial" charset="0"/>
              </a:rPr>
              <a:t>    </a:t>
            </a:r>
            <a:r>
              <a:rPr lang="bn-IN" sz="3600" dirty="0" smtClean="0">
                <a:solidFill>
                  <a:prstClr val="black"/>
                </a:solidFill>
                <a:cs typeface="Arial" charset="0"/>
              </a:rPr>
              <a:t>     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PIMS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200" dirty="0">
                <a:solidFill>
                  <a:prstClr val="black"/>
                </a:solidFill>
                <a:cs typeface="Arial" charset="0"/>
              </a:rPr>
              <a:t>OF </a:t>
            </a:r>
          </a:p>
          <a:p>
            <a:pPr>
              <a:defRPr/>
            </a:pPr>
            <a:r>
              <a:rPr lang="bn-IN" sz="3200" dirty="0" smtClean="0">
                <a:solidFill>
                  <a:prstClr val="black"/>
                </a:solidFill>
                <a:cs typeface="Arial" charset="0"/>
              </a:rPr>
              <a:t>     </a:t>
            </a:r>
            <a:r>
              <a:rPr lang="en-US" sz="3200" dirty="0" err="1" smtClean="0">
                <a:solidFill>
                  <a:prstClr val="black"/>
                </a:solidFill>
                <a:cs typeface="Arial" charset="0"/>
              </a:rPr>
              <a:t>DTE</a:t>
            </a:r>
            <a:r>
              <a:rPr lang="en-US" sz="32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3600" dirty="0">
                <a:solidFill>
                  <a:prstClr val="black"/>
                </a:solidFill>
                <a:cs typeface="Arial" charset="0"/>
              </a:rPr>
              <a:t>=7563100437</a:t>
            </a:r>
          </a:p>
          <a:p>
            <a:pPr>
              <a:defRPr/>
            </a:pPr>
            <a:r>
              <a:rPr lang="en-US" sz="3600" dirty="0">
                <a:solidFill>
                  <a:prstClr val="black"/>
                </a:solidFill>
                <a:cs typeface="Arial" charset="0"/>
              </a:rPr>
              <a:t> </a:t>
            </a:r>
            <a:r>
              <a:rPr lang="bn-IN" sz="3600" dirty="0">
                <a:solidFill>
                  <a:prstClr val="black"/>
                </a:solidFill>
              </a:rPr>
              <a:t> </a:t>
            </a:r>
            <a:r>
              <a:rPr lang="bn-IN" sz="3600" dirty="0" smtClean="0">
                <a:solidFill>
                  <a:prstClr val="black"/>
                </a:solidFill>
              </a:rPr>
              <a:t>   </a:t>
            </a:r>
            <a:r>
              <a:rPr lang="en-US" sz="36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bn-IN" sz="4000" b="1" dirty="0">
                <a:solidFill>
                  <a:prstClr val="black"/>
                </a:solidFill>
                <a:cs typeface="NikoshBAN" pitchFamily="2" charset="0"/>
              </a:rPr>
              <a:t>মোঃহাবিবুর রহমান</a:t>
            </a:r>
          </a:p>
          <a:p>
            <a:pPr>
              <a:defRPr/>
            </a:pPr>
            <a:r>
              <a:rPr lang="bn-IN" sz="2400" b="1" dirty="0">
                <a:solidFill>
                  <a:prstClr val="black"/>
                </a:solidFill>
                <a:cs typeface="NikoshBAN" pitchFamily="2" charset="0"/>
              </a:rPr>
              <a:t>        </a:t>
            </a:r>
            <a:r>
              <a:rPr lang="bn-IN" sz="2400" b="1" dirty="0" smtClean="0">
                <a:solidFill>
                  <a:prstClr val="black"/>
                </a:solidFill>
                <a:cs typeface="NikoshBAN" pitchFamily="2" charset="0"/>
              </a:rPr>
              <a:t>    </a:t>
            </a:r>
            <a:r>
              <a:rPr lang="bn-IN" sz="2800" b="1" dirty="0" smtClean="0">
                <a:solidFill>
                  <a:prstClr val="black"/>
                </a:solidFill>
                <a:cs typeface="NikoshBAN" pitchFamily="2" charset="0"/>
              </a:rPr>
              <a:t>ইন্সট্রাক্টর </a:t>
            </a:r>
            <a:r>
              <a:rPr lang="bn-IN" sz="2800" b="1" dirty="0">
                <a:solidFill>
                  <a:prstClr val="black"/>
                </a:solidFill>
                <a:cs typeface="NikoshBAN" pitchFamily="2" charset="0"/>
              </a:rPr>
              <a:t>(পদার্থবিজ্ঞান)</a:t>
            </a:r>
          </a:p>
          <a:p>
            <a:pPr>
              <a:defRPr/>
            </a:pPr>
            <a:r>
              <a:rPr lang="bn-IN" sz="3600" b="1" dirty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bn-IN" sz="3600" b="1" dirty="0" smtClean="0">
                <a:solidFill>
                  <a:prstClr val="black"/>
                </a:solidFill>
                <a:cs typeface="NikoshBAN" pitchFamily="2" charset="0"/>
              </a:rPr>
              <a:t>  টেকনিক্যাল </a:t>
            </a:r>
            <a:r>
              <a:rPr lang="bn-IN" sz="3600" b="1" dirty="0">
                <a:solidFill>
                  <a:prstClr val="black"/>
                </a:solidFill>
                <a:cs typeface="NikoshBAN" pitchFamily="2" charset="0"/>
              </a:rPr>
              <a:t>স্কুল ও কলেজ</a:t>
            </a:r>
          </a:p>
          <a:p>
            <a:pPr>
              <a:defRPr/>
            </a:pPr>
            <a:r>
              <a:rPr lang="bn-IN" sz="3200" b="1" dirty="0">
                <a:solidFill>
                  <a:prstClr val="black"/>
                </a:solidFill>
                <a:cs typeface="NikoshBAN" pitchFamily="2" charset="0"/>
              </a:rPr>
              <a:t>          </a:t>
            </a:r>
            <a:r>
              <a:rPr lang="en-US" sz="3200" b="1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bn-IN" sz="3200" b="1" dirty="0" smtClean="0">
                <a:solidFill>
                  <a:prstClr val="black"/>
                </a:solidFill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prstClr val="black"/>
                </a:solidFill>
                <a:cs typeface="NikoshBAN" pitchFamily="2" charset="0"/>
              </a:rPr>
              <a:t>কিশোরগঞ্জ</a:t>
            </a:r>
            <a:r>
              <a:rPr lang="bn-IN" sz="3600" b="1" dirty="0" smtClean="0">
                <a:solidFill>
                  <a:prstClr val="black"/>
                </a:solidFill>
                <a:cs typeface="NikoshBAN" pitchFamily="2" charset="0"/>
              </a:rPr>
              <a:t>।</a:t>
            </a:r>
            <a:endParaRPr lang="bn-IN" sz="3200" b="1" dirty="0">
              <a:solidFill>
                <a:prstClr val="black"/>
              </a:solidFill>
              <a:cs typeface="NikoshBAN" pitchFamily="2" charset="0"/>
            </a:endParaRPr>
          </a:p>
          <a:p>
            <a:pPr>
              <a:defRPr/>
            </a:pPr>
            <a:r>
              <a:rPr lang="en-US" sz="2400" dirty="0">
                <a:solidFill>
                  <a:prstClr val="black"/>
                </a:solidFill>
                <a:cs typeface="Arial" charset="0"/>
              </a:rPr>
              <a:t> 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পরামর্শের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</a:t>
            </a:r>
            <a:r>
              <a:rPr lang="en-US" sz="2400" dirty="0" err="1" smtClean="0">
                <a:solidFill>
                  <a:prstClr val="black"/>
                </a:solidFill>
                <a:cs typeface="Arial" charset="0"/>
              </a:rPr>
              <a:t>জন্যেঃ</a:t>
            </a:r>
            <a:r>
              <a:rPr lang="en-US" sz="2400" dirty="0" smtClean="0">
                <a:solidFill>
                  <a:prstClr val="black"/>
                </a:solidFill>
                <a:cs typeface="Arial" charset="0"/>
              </a:rPr>
              <a:t>   </a:t>
            </a:r>
            <a:r>
              <a:rPr lang="en-US" sz="2800" dirty="0" smtClean="0">
                <a:solidFill>
                  <a:prstClr val="black"/>
                </a:solidFill>
                <a:cs typeface="Arial" charset="0"/>
              </a:rPr>
              <a:t>০১৭১৫৩৪২৯৩৪         </a:t>
            </a:r>
            <a:endParaRPr lang="en-US" sz="24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5575" y="4959866"/>
            <a:ext cx="7543800" cy="1754188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SutonnyMJ" pitchFamily="2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IN" sz="3600" u="sng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বিষয় – পদার্থবিজ্ঞান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-2 </a:t>
            </a:r>
            <a:endParaRPr lang="bn-IN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শ্রেণি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–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দশম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en-US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000000"/>
                </a:solidFill>
                <a:latin typeface="NikoshBAN" pitchFamily="2" charset="0"/>
                <a:cs typeface="NikoshBAN" pitchFamily="2" charset="0"/>
              </a:rPr>
              <a:t>সময় - ৪৫মিনিট</a:t>
            </a:r>
            <a:endParaRPr lang="en-US" sz="3600" dirty="0" smtClean="0">
              <a:solidFill>
                <a:srgbClr val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83516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4605">
        <p14:prism isInverted="1"/>
      </p:transition>
    </mc:Choice>
    <mc:Fallback xmlns="">
      <p:transition spd="slow" advTm="44605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 animBg="1"/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300" y="159603"/>
            <a:ext cx="29718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u="sng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4800" b="1" u="sng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" y="990600"/>
            <a:ext cx="9144000" cy="1200329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b="1" u="sng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৩য় দলঃ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নিচের উত্তল লেন্সে বাস্তব প্রতিবিম্ব সৃষ্টির কৌশল ব্যাখ্যা কর।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657350"/>
            <a:ext cx="8305800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30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1300" y="159603"/>
            <a:ext cx="29718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u="sng" dirty="0" smtClean="0">
                <a:gradFill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0"/>
                </a:gradFill>
                <a:latin typeface="NikoshBAN" pitchFamily="2" charset="0"/>
                <a:cs typeface="NikoshBAN" pitchFamily="2" charset="0"/>
              </a:rPr>
              <a:t>পাঠ মূল্যায়ন</a:t>
            </a:r>
            <a:endParaRPr lang="en-US" sz="4800" b="1" u="sng" dirty="0">
              <a:gradFill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143000" y="1371600"/>
            <a:ext cx="383149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 কাকে বলে ?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1913751"/>
            <a:ext cx="518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 কত প্রকার ও কী কী ?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143000" y="2505670"/>
            <a:ext cx="6172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বাস্তব প্রতিবিম্ব বলতে কী বুঝায় ?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43000" y="3075801"/>
            <a:ext cx="6019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v"/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অবাস্তব প্রতিবিম্ব বলতে কী বুঝায় ?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46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2263" y="361950"/>
            <a:ext cx="6450588" cy="2476500"/>
            <a:chOff x="838200" y="845821"/>
            <a:chExt cx="4572000" cy="2971800"/>
          </a:xfrm>
        </p:grpSpPr>
        <p:pic>
          <p:nvPicPr>
            <p:cNvPr id="3" name="Picture 2" descr="school-building-hi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38200" y="845821"/>
              <a:ext cx="4572000" cy="2971800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2049558" y="1200459"/>
              <a:ext cx="2149283" cy="685800"/>
            </a:xfrm>
            <a:prstGeom prst="rect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F81BD">
                  <a:shade val="50000"/>
                </a:srgbClr>
              </a:solidFill>
              <a:prstDash val="solid"/>
            </a:ln>
            <a:effectLst/>
          </p:spPr>
          <p:txBody>
            <a:bodyPr rtlCol="0" anchor="ctr"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bn-BD" sz="4400" b="1" i="0" u="none" strike="noStrike" kern="0" normalizeH="0" baseline="0" noProof="0" dirty="0" smtClean="0">
                  <a:ln w="11430"/>
                  <a:solidFill>
                    <a:sysClr val="windowText" lastClr="00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uLnTx/>
                  <a:uFillTx/>
                  <a:latin typeface="NikoshBAN" pitchFamily="2" charset="0"/>
                  <a:ea typeface="+mn-ea"/>
                  <a:cs typeface="NikoshBAN" pitchFamily="2" charset="0"/>
                </a:rPr>
                <a:t>বাড়ির কাজ</a:t>
              </a:r>
              <a:endParaRPr kumimoji="0" lang="en-US" sz="4400" b="1" i="0" u="none" strike="noStrike" kern="0" normalizeH="0" baseline="0" noProof="0" dirty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0" y="3274189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marR="0" lvl="0" indent="-5715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v"/>
              <a:tabLst/>
              <a:defRPr/>
            </a:pPr>
            <a:r>
              <a:rPr kumimoji="0" lang="bn-IN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চিত্রাঙ্কন করে সমতল দর্পণে সৃষ্ট প্রতিবিম্বের বৈশিষ্ট্যের বর্ণনা </a:t>
            </a:r>
            <a:r>
              <a:rPr kumimoji="0" lang="bn-IN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দাও । 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9050" y="4417368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itchFamily="2" charset="2"/>
              <a:buChar char="v"/>
            </a:pP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কীভাবে প্রতিবিম্বের প্রকৃতি নির্ণয় করা যায় তার ব্যাখ্যা দাও 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73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457200"/>
            <a:ext cx="6534150" cy="230832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bn-IN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আমাদের উপর সহায় হউন</a:t>
            </a:r>
          </a:p>
          <a:p>
            <a:r>
              <a:rPr lang="bn-IN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আজ এ পর্যন্তই</a:t>
            </a:r>
          </a:p>
          <a:p>
            <a:r>
              <a:rPr lang="bn-IN" sz="48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খোদা হাফেজ।</a:t>
            </a:r>
            <a:endParaRPr lang="en-US" sz="48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7775" y="2533650"/>
            <a:ext cx="6934200" cy="4092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00615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own Arrow Callout 4"/>
          <p:cNvSpPr/>
          <p:nvPr/>
        </p:nvSpPr>
        <p:spPr>
          <a:xfrm>
            <a:off x="2133623" y="228600"/>
            <a:ext cx="4741333" cy="609600"/>
          </a:xfrm>
          <a:prstGeom prst="downArrowCallou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419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সংক্ষিপ্ত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 পরিকল্পনা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57205" y="838200"/>
          <a:ext cx="8060265" cy="5394960"/>
        </p:xfrm>
        <a:graphic>
          <a:graphicData uri="http://schemas.openxmlformats.org/drawingml/2006/table">
            <a:tbl>
              <a:tblPr firstRow="1" bandRow="1"/>
              <a:tblGrid>
                <a:gridCol w="334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6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1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189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642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128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290239">
                <a:tc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ঃ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ধাপ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কার্যক্রম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উপকরণ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প্রস্তুতি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শ্রেণি বিন্যাস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Class Room</a:t>
                      </a:r>
                      <a:endParaRPr lang="en-US" sz="14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</a:t>
                      </a:r>
                      <a:r>
                        <a:rPr lang="en-US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মনযোগ আকষন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শুভেচ্ছা বিনিময় ও পরিচিতি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(D.C)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 মি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 ঘোষনা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প্রদর্শনের মাধ্যমে আবহ সৃষ্টি করে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০২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239">
                <a:tc rowSpan="3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৪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শিখন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ফল</a:t>
                      </a:r>
                      <a:endParaRPr lang="bn-BD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১. জ্ঞানমুলক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ভিডিও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,আলোচনা ও একক কাজ 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পাঠ্য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 ও চকবোড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০৬ মি 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239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২. অনুধাবনমুলক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ভিডিও ও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চিত্র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আলোচনা ও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জোড়ায় কাজ 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পাঠ্য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 ও চকবোড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৯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02805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৩. প্রয়োগমুলক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আলোচনা ও দলীয়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কাজ 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D.C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পাঠ্য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বই ও চকবোড </a:t>
                      </a:r>
                      <a:endParaRPr lang="en-US" sz="20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১২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৫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মূল্যায়ন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সংক্ষিপ্ত ও বহুনির্বাচনী প্রশ্ন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০৭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৬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বাড়ির কাজ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লিখন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ও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সংক্ষিপ্ত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আলোচনা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৭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শিক্ষার্থীর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প্রশ্ন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চিত্র প্রদর্শন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, </a:t>
                      </a:r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সংক্ষিপ্ত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আলোচনা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২ মি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239"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৮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পাঠ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সমাপ্তি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ধন্যবাদ</a:t>
                      </a:r>
                      <a:r>
                        <a:rPr lang="bn-BD" sz="20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Digital Content</a:t>
                      </a:r>
                      <a:r>
                        <a:rPr lang="en-US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1400" baseline="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en-US" sz="1400" dirty="0" smtClean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BD" sz="2000" dirty="0" smtClean="0">
                          <a:solidFill>
                            <a:schemeClr val="tx1"/>
                          </a:solidFill>
                          <a:latin typeface="NikoshBAN" pitchFamily="2" charset="0"/>
                          <a:cs typeface="NikoshBAN" pitchFamily="2" charset="0"/>
                        </a:rPr>
                        <a:t>১ মি </a:t>
                      </a:r>
                      <a:endParaRPr lang="en-US" sz="2000" dirty="0">
                        <a:solidFill>
                          <a:schemeClr val="tx1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pSp>
        <p:nvGrpSpPr>
          <p:cNvPr id="4" name="Group 11"/>
          <p:cNvGrpSpPr/>
          <p:nvPr/>
        </p:nvGrpSpPr>
        <p:grpSpPr>
          <a:xfrm>
            <a:off x="3429005" y="6441744"/>
            <a:ext cx="2657475" cy="228600"/>
            <a:chOff x="2476500" y="6629400"/>
            <a:chExt cx="2657475" cy="228600"/>
          </a:xfrm>
        </p:grpSpPr>
        <p:sp>
          <p:nvSpPr>
            <p:cNvPr id="13" name="Action Button: Home 12">
              <a:hlinkClick r:id="" action="ppaction://hlinkshowjump?jump=firstslide" highlightClick="1"/>
            </p:cNvPr>
            <p:cNvSpPr/>
            <p:nvPr/>
          </p:nvSpPr>
          <p:spPr>
            <a:xfrm>
              <a:off x="2476500" y="6629400"/>
              <a:ext cx="590550" cy="228600"/>
            </a:xfrm>
            <a:prstGeom prst="actionButtonHome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 defTabSz="792419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6" name="Action Button: Return 15">
              <a:hlinkClick r:id="" action="ppaction://hlinkshowjump?jump=endshow" highlightClick="1"/>
            </p:cNvPr>
            <p:cNvSpPr/>
            <p:nvPr/>
          </p:nvSpPr>
          <p:spPr>
            <a:xfrm>
              <a:off x="4533900" y="6629400"/>
              <a:ext cx="600075" cy="228600"/>
            </a:xfrm>
            <a:prstGeom prst="actionButtonReturn">
              <a:avLst/>
            </a:prstGeom>
            <a:solidFill>
              <a:schemeClr val="accent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 defTabSz="792419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7" name="Action Button: Back or Previous 16">
              <a:hlinkClick r:id="" action="ppaction://hlinkshowjump?jump=previousslide" highlightClick="1"/>
            </p:cNvPr>
            <p:cNvSpPr/>
            <p:nvPr/>
          </p:nvSpPr>
          <p:spPr>
            <a:xfrm>
              <a:off x="3162300" y="6629400"/>
              <a:ext cx="590550" cy="228600"/>
            </a:xfrm>
            <a:prstGeom prst="actionButtonBackPrevious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 defTabSz="792419"/>
              <a:endParaRPr lang="en-US" sz="1600" dirty="0">
                <a:solidFill>
                  <a:prstClr val="white"/>
                </a:solidFill>
              </a:endParaRPr>
            </a:p>
          </p:txBody>
        </p:sp>
        <p:sp>
          <p:nvSpPr>
            <p:cNvPr id="18" name="Action Button: Forward or Next 17">
              <a:hlinkClick r:id="" action="ppaction://hlinkshowjump?jump=nextslide" highlightClick="1"/>
            </p:cNvPr>
            <p:cNvSpPr/>
            <p:nvPr/>
          </p:nvSpPr>
          <p:spPr>
            <a:xfrm>
              <a:off x="3848100" y="6629400"/>
              <a:ext cx="609600" cy="228600"/>
            </a:xfrm>
            <a:prstGeom prst="actionButtonForwardNex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5491" tIns="52746" rIns="105491" bIns="52746" rtlCol="0" anchor="ctr"/>
            <a:lstStyle/>
            <a:p>
              <a:pPr algn="ctr" defTabSz="792419"/>
              <a:endParaRPr lang="en-US" sz="16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33" name="Picture 32" descr="unname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52400"/>
            <a:ext cx="8839200" cy="6248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395548" y="2819400"/>
            <a:ext cx="2438400" cy="9144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92419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পরিকল্পনা দেখতে</a:t>
            </a:r>
          </a:p>
          <a:p>
            <a:pPr algn="ctr" defTabSz="792419"/>
            <a:r>
              <a:rPr lang="bn-BD" sz="2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ক্লিক করুন</a:t>
            </a:r>
            <a:endParaRPr lang="en-US" sz="2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94328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98304">
        <p14:prism isInverted="1"/>
      </p:transition>
    </mc:Choice>
    <mc:Fallback xmlns="">
      <p:transition spd="slow" advTm="9830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  <p:extLst mod="1">
    <p:ext uri="{E180D4A7-C9FB-4DFB-919C-405C955672EB}">
      <p14:showEvtLst xmlns:p14="http://schemas.microsoft.com/office/powerpoint/2010/main">
        <p14:triggerEvt type="onClick" time="4507" objId="15"/>
      </p14:showEvt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-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2443161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1828800"/>
            <a:ext cx="2590800" cy="3505200"/>
          </a:xfrm>
          <a:prstGeom prst="rect">
            <a:avLst/>
          </a:prstGeom>
          <a:noFill/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03600" y="1577340"/>
            <a:ext cx="2438400" cy="358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business-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6316" flipH="1">
            <a:off x="3429000" y="1533535"/>
            <a:ext cx="2590802" cy="3949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447800" y="57912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সমতল দর্পণে সৃষ্ট অবাস্তব প্রতিবিম্ব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190675" y="294655"/>
            <a:ext cx="33492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 অবাস্তব প্রতিবিম্ব</a:t>
            </a:r>
            <a:endParaRPr lang="en-US" sz="28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62400" y="218455"/>
            <a:ext cx="152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এটি কী ?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39710">
            <a:off x="4200951" y="683329"/>
            <a:ext cx="1328737" cy="1103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9686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/>
      <p:bldP spid="8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1" y="0"/>
            <a:ext cx="9296401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454301"/>
            <a:ext cx="30604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এটিকে কী বলে ? </a:t>
            </a:r>
            <a:endParaRPr lang="en-US" sz="36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8959" y="474621"/>
            <a:ext cx="418576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এটিকে </a:t>
            </a:r>
            <a:r>
              <a:rPr lang="bn-IN" sz="36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বাস্তব প্রতিবিম্ব </a:t>
            </a:r>
            <a:r>
              <a:rPr lang="bn-IN" sz="3600" b="1" dirty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বলে। </a:t>
            </a:r>
            <a:endParaRPr lang="en-US" sz="3600" b="1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5580965"/>
            <a:ext cx="48768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prstClr val="white"/>
                </a:solidFill>
                <a:latin typeface="NikoshBAN" pitchFamily="2" charset="0"/>
                <a:cs typeface="NikoshBAN" pitchFamily="2" charset="0"/>
              </a:rPr>
              <a:t> উত্তল লেন্সে সৃষ্ট বাস্তব প্রতিবিম্ব।</a:t>
            </a:r>
            <a:r>
              <a:rPr lang="bn-IN" dirty="0" smtClean="0">
                <a:solidFill>
                  <a:prstClr val="white"/>
                </a:solidFill>
              </a:rPr>
              <a:t> </a:t>
            </a: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94305">
            <a:off x="999521" y="911800"/>
            <a:ext cx="1279525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4060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62200" y="2362200"/>
            <a:ext cx="3733800" cy="1107996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IN" sz="6600" b="1" dirty="0" smtClean="0">
                <a:latin typeface="NikoshBAN" pitchFamily="2" charset="0"/>
                <a:cs typeface="NikoshBAN" pitchFamily="2" charset="0"/>
              </a:rPr>
              <a:t>প্রতিবিম্ব </a:t>
            </a:r>
            <a:endParaRPr lang="en-US" sz="6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09800" y="495984"/>
            <a:ext cx="4191000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6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1430"/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শিরোনাম </a:t>
            </a:r>
            <a:endParaRPr lang="en-US" sz="3600" b="1" dirty="0">
              <a:ln w="11430"/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600200"/>
            <a:ext cx="51816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পাঠশেষে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600" y="282714"/>
            <a:ext cx="2590800" cy="830997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48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246531"/>
            <a:ext cx="69723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প্রতিবিম্ব কী তা বলতে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" y="3429000"/>
            <a:ext cx="79248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b="1" dirty="0" smtClean="0"/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প্রতিবিম্বের শ্রেণি বিভাগ বর্ণনা করতে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782669"/>
            <a:ext cx="838200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bn-IN" sz="3200" b="1" dirty="0" smtClean="0"/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প্রতিবিম্ব কীভাবে সৃষ্টি হয় তা ব্যাখ্যা করতে পারবে।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721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usiness-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447800"/>
            <a:ext cx="2443161" cy="3886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724400" y="1828800"/>
            <a:ext cx="2590800" cy="3505200"/>
          </a:xfrm>
          <a:prstGeom prst="rect">
            <a:avLst/>
          </a:prstGeom>
          <a:noFill/>
          <a:ln w="381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isometricOffAxis1Lef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8600" y="1752600"/>
            <a:ext cx="2438400" cy="35814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HeroicExtremeLeftFacing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Picture 3" descr="business-ma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38598" y="1484032"/>
            <a:ext cx="2590802" cy="39496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02580" y="5886449"/>
            <a:ext cx="6169820" cy="646331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চিত্রঃ সমতল দর্পণে সৃষ্ট অবাস্তব প্রতিবিম্ব। </a:t>
            </a:r>
            <a:endParaRPr lang="en-US" sz="3600" b="1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29100" y="361950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ছবিটিকে কী বলে ?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 rot="5400000">
            <a:off x="5418268" y="893891"/>
            <a:ext cx="487052" cy="402984"/>
          </a:xfrm>
          <a:prstGeom prst="rightArrow">
            <a:avLst/>
          </a:prstGeom>
          <a:solidFill>
            <a:schemeClr val="tx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89110" y="361949"/>
            <a:ext cx="5423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bn-IN" sz="3600" b="1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ছবিটিকে অবাস্তব </a:t>
            </a:r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প্রতিবিম্ব বলে। 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95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  <p:bldP spid="8" grpId="0" animBg="1"/>
      <p:bldP spid="8" grpId="1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4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1405" y="368299"/>
            <a:ext cx="152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লক্ষ্যবস্ত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6565">
            <a:off x="1398852" y="888808"/>
            <a:ext cx="504068" cy="488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499752" y="235629"/>
            <a:ext cx="191430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সমতল দর্পণ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9100" y="748615"/>
            <a:ext cx="391002" cy="52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96646" y="304799"/>
            <a:ext cx="246253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অবাস্তব প্রতিবিম্ব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88948">
            <a:off x="6789133" y="757260"/>
            <a:ext cx="716364" cy="73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1266826" y="5648057"/>
            <a:ext cx="73923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bn-IN" sz="3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চিত্রঃ সমতল দর্পণে অবাস্তব প্রতিবিম্ব সৃষ্টির কৌশল।</a:t>
            </a:r>
            <a:endParaRPr lang="en-US" sz="3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1003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|3.8|2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"/>
</p:tagLst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</TotalTime>
  <Words>654</Words>
  <Application>Microsoft Office PowerPoint</Application>
  <PresentationFormat>On-screen Show (4:3)</PresentationFormat>
  <Paragraphs>147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Vrinda</vt:lpstr>
      <vt:lpstr>SutonnyMJ</vt:lpstr>
      <vt:lpstr>Wingdings 2</vt:lpstr>
      <vt:lpstr>Wingdings</vt:lpstr>
      <vt:lpstr>Calibri</vt:lpstr>
      <vt:lpstr>Georgia</vt:lpstr>
      <vt:lpstr>NikoshBAN</vt:lpstr>
      <vt:lpstr>Franklin Gothic Book</vt:lpstr>
      <vt:lpstr>Arial</vt:lpstr>
      <vt:lpstr>Office Theme</vt:lpstr>
      <vt:lpstr>1_Office Theme</vt:lpstr>
      <vt:lpstr>Civic</vt:lpstr>
      <vt:lpstr>Technic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User.TTTC</dc:creator>
  <cp:lastModifiedBy>user</cp:lastModifiedBy>
  <cp:revision>329</cp:revision>
  <dcterms:created xsi:type="dcterms:W3CDTF">2006-08-16T00:00:00Z</dcterms:created>
  <dcterms:modified xsi:type="dcterms:W3CDTF">2024-12-03T15:30:09Z</dcterms:modified>
</cp:coreProperties>
</file>